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6" r:id="rId6"/>
    <p:sldId id="267" r:id="rId7"/>
    <p:sldId id="270" r:id="rId8"/>
    <p:sldId id="268" r:id="rId9"/>
    <p:sldId id="274" r:id="rId10"/>
    <p:sldId id="269" r:id="rId11"/>
    <p:sldId id="271" r:id="rId12"/>
    <p:sldId id="279" r:id="rId13"/>
    <p:sldId id="275" r:id="rId14"/>
    <p:sldId id="280" r:id="rId15"/>
    <p:sldId id="277" r:id="rId16"/>
    <p:sldId id="278" r:id="rId17"/>
    <p:sldId id="281" r:id="rId18"/>
    <p:sldId id="272" r:id="rId19"/>
    <p:sldId id="276" r:id="rId20"/>
    <p:sldId id="273" r:id="rId21"/>
    <p:sldId id="284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1BAB2-A9D5-C146-BF07-EDECD0FFAA43}" v="93" dt="2019-09-29T21:31:25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9/29/19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9/29/19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9/29/19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ampl.cs.washington.edu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etuum.com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TVM: An Automated End-to-End Optimizing Compiler for Deep Learning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Xiaoyang</a:t>
            </a:r>
            <a:r>
              <a:rPr lang="en-US" altLang="zh-CN" dirty="0"/>
              <a:t> Wang</a:t>
            </a:r>
          </a:p>
          <a:p>
            <a:r>
              <a:rPr lang="en-US" dirty="0"/>
              <a:t>University of Illinois at Urbana-Champaign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GPU Architecture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1E27EC-9CF7-584A-A556-94DF4A85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9" y="1829088"/>
            <a:ext cx="5352932" cy="3975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E31F73-84B6-BB4C-B058-4D3C0217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94" y="1829087"/>
            <a:ext cx="5297863" cy="39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Loop Tiling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Optimize cache hit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208C3-E6ED-D245-9CE3-9A436683A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93963"/>
            <a:ext cx="4914900" cy="378447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9D101-964B-624E-81AA-89E05E33A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2755899"/>
            <a:ext cx="264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Data Caching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memory movement cost.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112CA-7BE4-3F4A-8E2D-FD3B9BF0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7873"/>
            <a:ext cx="4914900" cy="293665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8C3AB-CA74-7E4B-A3DB-C4DD42D9A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33" y="2417873"/>
            <a:ext cx="2616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Hardware/Software Specific Instructions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1"/>
            <a:ext cx="4914900" cy="1387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Speed up computation.</a:t>
            </a:r>
          </a:p>
          <a:p>
            <a:r>
              <a:rPr lang="en-US" dirty="0"/>
              <a:t>Hardware instructions.</a:t>
            </a:r>
          </a:p>
          <a:p>
            <a:r>
              <a:rPr lang="en-US" dirty="0"/>
              <a:t>Software libraries.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79D3-0F30-EF45-9517-7A7AF0C0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10421"/>
            <a:ext cx="4914900" cy="2936652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4FA740-C0C0-1A4E-9594-3FB1F431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3223231"/>
            <a:ext cx="4445000" cy="132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047DFB-F1C4-C34B-9AA8-78424FF00A51}"/>
              </a:ext>
            </a:extLst>
          </p:cNvPr>
          <p:cNvSpPr txBox="1"/>
          <p:nvPr/>
        </p:nvSpPr>
        <p:spPr>
          <a:xfrm>
            <a:off x="1913659" y="4751674"/>
            <a:ext cx="3297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Another example of Intel vectorization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81C3-7B68-BA42-8A28-6789BE665EDA}"/>
              </a:ext>
            </a:extLst>
          </p:cNvPr>
          <p:cNvSpPr txBox="1"/>
          <p:nvPr/>
        </p:nvSpPr>
        <p:spPr>
          <a:xfrm>
            <a:off x="7628399" y="4778948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Gemm</a:t>
            </a:r>
            <a:r>
              <a:rPr lang="en-US" sz="1000" dirty="0"/>
              <a:t> is a software library</a:t>
            </a:r>
          </a:p>
        </p:txBody>
      </p:sp>
    </p:spTree>
    <p:extLst>
      <p:ext uri="{BB962C8B-B14F-4D97-AF65-F5344CB8AC3E}">
        <p14:creationId xmlns:p14="http://schemas.microsoft.com/office/powerpoint/2010/main" val="15064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Not hard to get via program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877A2-88BD-9446-BC63-D6CA52939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6038"/>
            <a:ext cx="4914900" cy="2580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82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Autotuning Framework with </a:t>
            </a:r>
            <a:r>
              <a:rPr lang="en-US" dirty="0" err="1"/>
              <a:t>XGBoost</a:t>
            </a:r>
            <a:r>
              <a:rPr lang="en-US" dirty="0"/>
              <a:t> and RNN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apply </a:t>
            </a:r>
            <a:r>
              <a:rPr lang="en-US" dirty="0" err="1"/>
              <a:t>XGBoost</a:t>
            </a:r>
            <a:r>
              <a:rPr lang="en-US" dirty="0"/>
              <a:t> and </a:t>
            </a:r>
            <a:r>
              <a:rPr lang="en-US" dirty="0" err="1"/>
              <a:t>TreeGRU</a:t>
            </a:r>
            <a:r>
              <a:rPr lang="en-US" dirty="0"/>
              <a:t> yields good performance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simulated annealing to get top-k best candidates.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random search to increase candidates diversity.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top-k candidates on real hardware via RPC.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best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CD36D-E8EF-EE45-9DB3-28F763ABF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70" y="3429000"/>
            <a:ext cx="6430912" cy="192927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84A32-22F8-D046-B56E-DFF4ED26D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76" y="1997436"/>
            <a:ext cx="46863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127EB9-F995-1E49-8FE6-96417526A672}"/>
              </a:ext>
            </a:extLst>
          </p:cNvPr>
          <p:cNvSpPr txBox="1"/>
          <p:nvPr/>
        </p:nvSpPr>
        <p:spPr>
          <a:xfrm>
            <a:off x="5974651" y="2860696"/>
            <a:ext cx="3790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Loss function: Learn to rank[1] relative cost using e and 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D7A257-4E82-E14E-A7E3-4436543DA462}"/>
              </a:ext>
            </a:extLst>
          </p:cNvPr>
          <p:cNvSpPr/>
          <p:nvPr/>
        </p:nvSpPr>
        <p:spPr>
          <a:xfrm>
            <a:off x="1104900" y="600292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[1] Burges, Christopher, et al. "Learning to rank using gradient descent." Proceedings of the 22nd International Conference on Machine learning (ICML-05). 2005.</a:t>
            </a:r>
          </a:p>
        </p:txBody>
      </p:sp>
    </p:spTree>
    <p:extLst>
      <p:ext uri="{BB962C8B-B14F-4D97-AF65-F5344CB8AC3E}">
        <p14:creationId xmlns:p14="http://schemas.microsoft.com/office/powerpoint/2010/main" val="29227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Compare to Nvidia </a:t>
            </a:r>
            <a:r>
              <a:rPr lang="en-US" dirty="0" err="1"/>
              <a:t>cuDNN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Comparable on popular benchmarks.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Outperforms on non-popular programs. (Showed in </a:t>
            </a:r>
            <a:r>
              <a:rPr lang="en-US" dirty="0" err="1"/>
              <a:t>Tianqi’s</a:t>
            </a:r>
            <a:r>
              <a:rPr lang="en-US" dirty="0"/>
              <a:t> talk)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BF1F7-F69B-D248-97EB-63BF1D26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85" y="1600200"/>
            <a:ext cx="4825329" cy="457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859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Contribution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3881218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New language provides a friendly abstraction.</a:t>
            </a:r>
          </a:p>
          <a:p>
            <a:r>
              <a:rPr lang="en-US" dirty="0"/>
              <a:t>New abstraction enables informative feature extraction.</a:t>
            </a:r>
          </a:p>
        </p:txBody>
      </p:sp>
    </p:spTree>
    <p:extLst>
      <p:ext uri="{BB962C8B-B14F-4D97-AF65-F5344CB8AC3E}">
        <p14:creationId xmlns:p14="http://schemas.microsoft.com/office/powerpoint/2010/main" val="9230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3881218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Research:</a:t>
            </a:r>
          </a:p>
          <a:p>
            <a:pPr lvl="1"/>
            <a:r>
              <a:rPr lang="en-US" dirty="0"/>
              <a:t>How to apply </a:t>
            </a:r>
            <a:r>
              <a:rPr lang="en-US" dirty="0" err="1"/>
              <a:t>autoTVM</a:t>
            </a:r>
            <a:r>
              <a:rPr lang="en-US" dirty="0"/>
              <a:t> to more diverse programs, such as data preprocessing.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7CA821-4E10-A042-90F4-23C87A0C40DD}"/>
              </a:ext>
            </a:extLst>
          </p:cNvPr>
          <p:cNvSpPr txBox="1">
            <a:spLocks/>
          </p:cNvSpPr>
          <p:nvPr/>
        </p:nvSpPr>
        <p:spPr>
          <a:xfrm>
            <a:off x="6095241" y="1600199"/>
            <a:ext cx="3881218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Product:</a:t>
            </a:r>
          </a:p>
          <a:p>
            <a:pPr lvl="1"/>
            <a:r>
              <a:rPr lang="en-US" dirty="0"/>
              <a:t>Better front-end support.</a:t>
            </a:r>
          </a:p>
          <a:p>
            <a:pPr lvl="1"/>
            <a:r>
              <a:rPr lang="en-US" dirty="0"/>
              <a:t>Get human out of the TVM optimization loop.</a:t>
            </a:r>
          </a:p>
          <a:p>
            <a:pPr lvl="1"/>
            <a:r>
              <a:rPr lang="en-US" dirty="0"/>
              <a:t>Will specialized hardware dominate the future?</a:t>
            </a:r>
          </a:p>
        </p:txBody>
      </p:sp>
    </p:spTree>
    <p:extLst>
      <p:ext uri="{BB962C8B-B14F-4D97-AF65-F5344CB8AC3E}">
        <p14:creationId xmlns:p14="http://schemas.microsoft.com/office/powerpoint/2010/main" val="36659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SAMPL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899" y="1600200"/>
            <a:ext cx="9980681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sampl.cs.washington.edu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Compiler Tuning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5559136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compiler optimization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Select the optimal subset is a non-trivial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Has been studied for at least one or two decades.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16892A-81FE-ED4F-8E77-ADBF82954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31" y="1600200"/>
            <a:ext cx="1691638" cy="457199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1E4771-8F48-2F4C-88EC-0ABB5F034B93}"/>
              </a:ext>
            </a:extLst>
          </p:cNvPr>
          <p:cNvSpPr txBox="1"/>
          <p:nvPr/>
        </p:nvSpPr>
        <p:spPr>
          <a:xfrm>
            <a:off x="8060747" y="6229905"/>
            <a:ext cx="113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GCC –O1</a:t>
            </a:r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 err="1"/>
              <a:t>Petuum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899" y="1600200"/>
            <a:ext cx="9980681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petuum.com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C38CE-78A3-8B4B-BF7E-818368F46248}"/>
              </a:ext>
            </a:extLst>
          </p:cNvPr>
          <p:cNvSpPr txBox="1"/>
          <p:nvPr/>
        </p:nvSpPr>
        <p:spPr>
          <a:xfrm>
            <a:off x="6747164" y="2424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Survey on Compiler Autotuning using Machine Learning</a:t>
            </a:r>
            <a:br>
              <a:rPr lang="en-US" dirty="0"/>
            </a:br>
            <a:r>
              <a:rPr lang="en-US" dirty="0"/>
              <a:t>(ACM Computing Surveys 2018)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3881218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Program is too complicated.</a:t>
            </a:r>
          </a:p>
          <a:p>
            <a:r>
              <a:rPr lang="en-US" dirty="0"/>
              <a:t>Features are not representative enough compare to the complexity of programs.</a:t>
            </a:r>
          </a:p>
          <a:p>
            <a:r>
              <a:rPr lang="en-US" dirty="0"/>
              <a:t>Solutions are not general enough.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AD5E2-45CB-314D-A544-06A4BA0FD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18" y="2510866"/>
            <a:ext cx="6099464" cy="2866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96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Using Machine Learning to Focus Iterative Optimization</a:t>
            </a:r>
            <a:br>
              <a:rPr lang="en-US" dirty="0"/>
            </a:br>
            <a:r>
              <a:rPr lang="en-US" dirty="0"/>
              <a:t>(CGO 2006)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Feature specific to loops.</a:t>
            </a:r>
          </a:p>
          <a:p>
            <a:r>
              <a:rPr lang="en-US" dirty="0"/>
              <a:t>A program has way more important components than loops.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BF8B2-9F3D-5642-9D63-5B6C6923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600200"/>
            <a:ext cx="2857499" cy="457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62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keys to TVM’s success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2A387A-DE68-4A69-92D6-97AC214EF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Programs are represented as compute graphs.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Homogenous components(</a:t>
            </a:r>
            <a:r>
              <a:rPr lang="en-US" dirty="0" err="1"/>
              <a:t>MatMul</a:t>
            </a:r>
            <a:r>
              <a:rPr lang="en-US" dirty="0"/>
              <a:t>) in each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Representative features for matrix multiplication.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65F03-BFCC-E640-A6AE-CAE25D56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48" y="2695051"/>
            <a:ext cx="5445252" cy="238229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F6BA7-3DBB-1B4F-B65D-3C1E3EDEC052}"/>
              </a:ext>
            </a:extLst>
          </p:cNvPr>
          <p:cNvSpPr txBox="1"/>
          <p:nvPr/>
        </p:nvSpPr>
        <p:spPr>
          <a:xfrm>
            <a:off x="7886492" y="5430982"/>
            <a:ext cx="95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Overview of TVM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2A387A-DE68-4A69-92D6-97AC214EF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20712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Computational graph (graph)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Generated operators (lib)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Module parameters (params)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D0F3-6120-A443-99D7-360FBB85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59" y="1600200"/>
            <a:ext cx="4618182" cy="457199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05C7-2A3E-0C4D-A739-3EAB49ED3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97" y="5113458"/>
            <a:ext cx="5062105" cy="10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Graph-level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might generate more diverse operators.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0CFDB-D101-CD40-8A2B-180D8795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71" y="2583940"/>
            <a:ext cx="6430912" cy="2604519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DA9EEB-430A-9D4A-8376-784E95D66659}"/>
              </a:ext>
            </a:extLst>
          </p:cNvPr>
          <p:cNvSpPr/>
          <p:nvPr/>
        </p:nvSpPr>
        <p:spPr>
          <a:xfrm>
            <a:off x="1104900" y="61722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Jia, </a:t>
            </a:r>
            <a:r>
              <a:rPr lang="en-US" sz="800" dirty="0" err="1"/>
              <a:t>Zhihao</a:t>
            </a:r>
            <a:r>
              <a:rPr lang="en-US" sz="800" dirty="0"/>
              <a:t>, et al. "Optimizing DNN computation with relaxed graph substitutions." Proc. Conference on Systems and Machine Learning, </a:t>
            </a:r>
            <a:r>
              <a:rPr lang="en-US" sz="800" dirty="0" err="1"/>
              <a:t>SysML</a:t>
            </a:r>
            <a:r>
              <a:rPr lang="en-US" sz="800" dirty="0"/>
              <a:t>. Vol. 19. 2019.</a:t>
            </a:r>
          </a:p>
        </p:txBody>
      </p:sp>
    </p:spTree>
    <p:extLst>
      <p:ext uri="{BB962C8B-B14F-4D97-AF65-F5344CB8AC3E}">
        <p14:creationId xmlns:p14="http://schemas.microsoft.com/office/powerpoint/2010/main" val="17268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Extended Halide Abstraction.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0767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Halide (Extension): Decouple compute/schedule/(Hardware).</a:t>
            </a:r>
          </a:p>
          <a:p>
            <a:r>
              <a:rPr lang="en-US" dirty="0"/>
              <a:t>Tensor expression is a definition.</a:t>
            </a:r>
          </a:p>
          <a:p>
            <a:r>
              <a:rPr lang="en-US" dirty="0"/>
              <a:t>Schedule decides how a expression will be implemented.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F4B29-48D2-5548-AAB6-6B617F8D371D}"/>
              </a:ext>
            </a:extLst>
          </p:cNvPr>
          <p:cNvSpPr/>
          <p:nvPr/>
        </p:nvSpPr>
        <p:spPr>
          <a:xfrm>
            <a:off x="1104900" y="617219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Ragan-Kelley, Jonathan, et al. "Halide: a language and compiler for optimizing parallelism, locality, and </a:t>
            </a:r>
            <a:r>
              <a:rPr lang="en-US" sz="800" dirty="0" err="1"/>
              <a:t>recomputation</a:t>
            </a:r>
            <a:r>
              <a:rPr lang="en-US" sz="800" dirty="0"/>
              <a:t> in image processing pipelines." </a:t>
            </a:r>
            <a:r>
              <a:rPr lang="en-US" sz="800" dirty="0" err="1"/>
              <a:t>Acm</a:t>
            </a:r>
            <a:r>
              <a:rPr lang="en-US" sz="800" dirty="0"/>
              <a:t> </a:t>
            </a:r>
            <a:r>
              <a:rPr lang="en-US" sz="800" dirty="0" err="1"/>
              <a:t>Sigplan</a:t>
            </a:r>
            <a:r>
              <a:rPr lang="en-US" sz="800" dirty="0"/>
              <a:t> Notices. Vol. 48. No. 6. ACM,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CEC3B-A31C-D749-8333-EB8BB392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28232"/>
            <a:ext cx="5903982" cy="1908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BA051-86F6-BE40-AE61-64E79FE8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82" y="4062984"/>
            <a:ext cx="5867400" cy="149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E76283-2009-CA42-9BAD-9EE0BA3B8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062984"/>
            <a:ext cx="4076700" cy="1536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AA3CC5-D1FF-5440-A759-7F6E36CBD3EF}"/>
              </a:ext>
            </a:extLst>
          </p:cNvPr>
          <p:cNvSpPr txBox="1"/>
          <p:nvPr/>
        </p:nvSpPr>
        <p:spPr>
          <a:xfrm>
            <a:off x="1662925" y="5640661"/>
            <a:ext cx="232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TensorFlow/Python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0499E-AB53-4E43-863E-268A6936650C}"/>
              </a:ext>
            </a:extLst>
          </p:cNvPr>
          <p:cNvSpPr txBox="1"/>
          <p:nvPr/>
        </p:nvSpPr>
        <p:spPr>
          <a:xfrm>
            <a:off x="6939336" y="5612527"/>
            <a:ext cx="24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TVM/New Language</a:t>
            </a:r>
          </a:p>
        </p:txBody>
      </p:sp>
    </p:spTree>
    <p:extLst>
      <p:ext uri="{BB962C8B-B14F-4D97-AF65-F5344CB8AC3E}">
        <p14:creationId xmlns:p14="http://schemas.microsoft.com/office/powerpoint/2010/main" val="12221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Operator-level Optimization: Example Schedule Transformation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Schedule: Program transformation.</a:t>
            </a:r>
          </a:p>
          <a:p>
            <a:r>
              <a:rPr lang="en-US" dirty="0"/>
              <a:t>Manually optimize a program is non-trivial.</a:t>
            </a:r>
          </a:p>
          <a:p>
            <a:r>
              <a:rPr lang="en-US" dirty="0"/>
              <a:t>Case study:</a:t>
            </a:r>
          </a:p>
          <a:p>
            <a:pPr lvl="1"/>
            <a:r>
              <a:rPr lang="en-US" dirty="0"/>
              <a:t>Loop Tiling.</a:t>
            </a:r>
          </a:p>
          <a:p>
            <a:pPr lvl="1"/>
            <a:r>
              <a:rPr lang="en-US" dirty="0"/>
              <a:t>Data Caching.</a:t>
            </a:r>
          </a:p>
          <a:p>
            <a:pPr lvl="1"/>
            <a:r>
              <a:rPr lang="en-US" dirty="0"/>
              <a:t>Leverage hardware specific intrinsic.</a:t>
            </a:r>
          </a:p>
          <a:p>
            <a:pPr lvl="1"/>
            <a:r>
              <a:rPr lang="en-US" dirty="0"/>
              <a:t>Loop unrolling and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7BD30-987F-514C-8A01-66D12D44B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1" y="1600200"/>
            <a:ext cx="3063237" cy="4571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89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www.w3.org/XML/1998/namespace"/>
    <ds:schemaRef ds:uri="http://schemas.openxmlformats.org/package/2006/metadata/core-properties"/>
    <ds:schemaRef ds:uri="4873beb7-5857-4685-be1f-d57550cc96cc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549</Words>
  <Application>Microsoft Macintosh PowerPoint</Application>
  <PresentationFormat>Widescreen</PresentationFormat>
  <Paragraphs>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Euphemia</vt:lpstr>
      <vt:lpstr>Plantagenet Cherokee</vt:lpstr>
      <vt:lpstr>Wingdings</vt:lpstr>
      <vt:lpstr>Academic Literature 16x9</vt:lpstr>
      <vt:lpstr>TVM: An Automated End-to-End Optimizing Compiler for Deep Learning</vt:lpstr>
      <vt:lpstr>Compiler Tuning</vt:lpstr>
      <vt:lpstr>Survey on Compiler Autotuning using Machine Learning (ACM Computing Surveys 2018)</vt:lpstr>
      <vt:lpstr>Using Machine Learning to Focus Iterative Optimization (CGO 2006)</vt:lpstr>
      <vt:lpstr>The keys to TVM’s success</vt:lpstr>
      <vt:lpstr>Overview of TVM</vt:lpstr>
      <vt:lpstr>Graph-level Optimization</vt:lpstr>
      <vt:lpstr>Operator-level Optimization: Extended Halide Abstraction.</vt:lpstr>
      <vt:lpstr>Operator-level Optimization: Example Schedule Transformation</vt:lpstr>
      <vt:lpstr>Operator-level Optimization: GPU Architecture</vt:lpstr>
      <vt:lpstr>Operator-level Optimization: Loop Tiling</vt:lpstr>
      <vt:lpstr>Operator-level Optimization: Data Caching</vt:lpstr>
      <vt:lpstr>Operator-level Optimization: Hardware/Software Specific Instructions</vt:lpstr>
      <vt:lpstr>Operator-level Optimization: Features</vt:lpstr>
      <vt:lpstr>Autotuning Framework with XGBoost and RNN</vt:lpstr>
      <vt:lpstr>Compare to Nvidia cuDNN</vt:lpstr>
      <vt:lpstr>Contribution</vt:lpstr>
      <vt:lpstr>Future Work</vt:lpstr>
      <vt:lpstr>SAMPL</vt:lpstr>
      <vt:lpstr>Petuum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TVM: An Automated End-to-End Optimizing Compiler for Deep Learning</dc:title>
  <dc:creator>Wang, Xiaoyang</dc:creator>
  <cp:lastModifiedBy>Wang, Xiaoyang</cp:lastModifiedBy>
  <cp:revision>1</cp:revision>
  <dcterms:created xsi:type="dcterms:W3CDTF">2019-09-29T21:18:49Z</dcterms:created>
  <dcterms:modified xsi:type="dcterms:W3CDTF">2019-09-29T21:52:47Z</dcterms:modified>
</cp:coreProperties>
</file>